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437" r:id="rId2"/>
    <p:sldId id="356" r:id="rId3"/>
    <p:sldId id="442" r:id="rId4"/>
    <p:sldId id="443" r:id="rId5"/>
    <p:sldId id="438" r:id="rId6"/>
    <p:sldId id="444" r:id="rId7"/>
    <p:sldId id="445" r:id="rId8"/>
    <p:sldId id="258" r:id="rId9"/>
    <p:sldId id="435" r:id="rId10"/>
    <p:sldId id="340" r:id="rId11"/>
    <p:sldId id="275" r:id="rId12"/>
    <p:sldId id="494" r:id="rId13"/>
    <p:sldId id="493" r:id="rId14"/>
    <p:sldId id="349" r:id="rId15"/>
    <p:sldId id="344" r:id="rId16"/>
    <p:sldId id="446" r:id="rId17"/>
    <p:sldId id="522" r:id="rId18"/>
    <p:sldId id="441" r:id="rId19"/>
    <p:sldId id="523" r:id="rId20"/>
    <p:sldId id="351" r:id="rId21"/>
    <p:sldId id="451" r:id="rId22"/>
    <p:sldId id="448" r:id="rId23"/>
    <p:sldId id="449" r:id="rId24"/>
    <p:sldId id="450" r:id="rId25"/>
    <p:sldId id="526" r:id="rId26"/>
    <p:sldId id="452" r:id="rId27"/>
    <p:sldId id="527" r:id="rId28"/>
    <p:sldId id="521" r:id="rId29"/>
    <p:sldId id="536" r:id="rId30"/>
    <p:sldId id="497" r:id="rId31"/>
    <p:sldId id="499" r:id="rId32"/>
    <p:sldId id="500" r:id="rId33"/>
    <p:sldId id="502" r:id="rId34"/>
    <p:sldId id="501" r:id="rId35"/>
    <p:sldId id="503" r:id="rId36"/>
    <p:sldId id="504" r:id="rId37"/>
    <p:sldId id="505" r:id="rId38"/>
    <p:sldId id="518" r:id="rId39"/>
    <p:sldId id="510" r:id="rId40"/>
    <p:sldId id="519" r:id="rId41"/>
    <p:sldId id="520" r:id="rId42"/>
    <p:sldId id="506" r:id="rId43"/>
    <p:sldId id="516" r:id="rId44"/>
    <p:sldId id="517" r:id="rId45"/>
    <p:sldId id="534" r:id="rId46"/>
    <p:sldId id="535" r:id="rId47"/>
    <p:sldId id="537" r:id="rId48"/>
    <p:sldId id="498" r:id="rId49"/>
    <p:sldId id="456" r:id="rId50"/>
    <p:sldId id="508" r:id="rId51"/>
    <p:sldId id="458" r:id="rId52"/>
    <p:sldId id="509" r:id="rId53"/>
    <p:sldId id="459" r:id="rId54"/>
    <p:sldId id="532" r:id="rId55"/>
    <p:sldId id="533" r:id="rId56"/>
    <p:sldId id="489" r:id="rId57"/>
    <p:sldId id="531" r:id="rId58"/>
    <p:sldId id="528" r:id="rId59"/>
    <p:sldId id="529" r:id="rId60"/>
    <p:sldId id="530" r:id="rId61"/>
    <p:sldId id="490" r:id="rId62"/>
    <p:sldId id="538" r:id="rId63"/>
    <p:sldId id="342" r:id="rId64"/>
    <p:sldId id="347" r:id="rId65"/>
    <p:sldId id="513" r:id="rId66"/>
    <p:sldId id="337" r:id="rId67"/>
    <p:sldId id="457" r:id="rId68"/>
    <p:sldId id="514" r:id="rId69"/>
    <p:sldId id="515" r:id="rId70"/>
    <p:sldId id="512" r:id="rId71"/>
    <p:sldId id="524" r:id="rId72"/>
    <p:sldId id="525" r:id="rId73"/>
    <p:sldId id="357" r:id="rId74"/>
    <p:sldId id="433" r:id="rId75"/>
    <p:sldId id="434" r:id="rId76"/>
    <p:sldId id="43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0" autoAdjust="0"/>
    <p:restoredTop sz="86295" autoAdjust="0"/>
  </p:normalViewPr>
  <p:slideViewPr>
    <p:cSldViewPr snapToGrid="0">
      <p:cViewPr varScale="1">
        <p:scale>
          <a:sx n="78" d="100"/>
          <a:sy n="78" d="100"/>
        </p:scale>
        <p:origin x="418" y="8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29</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56</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65</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stringfestanalytics.com/aina-waitin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6863417"/>
          </a:xfrm>
          <a:prstGeom prst="rect">
            <a:avLst/>
          </a:prstGeom>
          <a:noFill/>
        </p:spPr>
        <p:txBody>
          <a:bodyPr wrap="square" rtlCol="0">
            <a:spAutoFit/>
          </a:bodyPr>
          <a:lstStyle/>
          <a:p>
            <a:r>
              <a:rPr lang="en-US" sz="8800" b="1" i="0" dirty="0">
                <a:solidFill>
                  <a:schemeClr val="bg1"/>
                </a:solidFill>
                <a:effectLst/>
                <a:latin typeface="u2400"/>
              </a:rPr>
              <a:t>✓</a:t>
            </a:r>
            <a:r>
              <a:rPr lang="en-US" sz="8800" b="1" dirty="0">
                <a:solidFill>
                  <a:schemeClr val="bg1"/>
                </a:solidFill>
                <a:latin typeface="Pragmatica" pitchFamily="2" charset="0"/>
              </a:rPr>
              <a:t> Microphone off?</a:t>
            </a:r>
            <a:endParaRPr lang="en-US" sz="8800" b="1" i="0" dirty="0">
              <a:solidFill>
                <a:schemeClr val="bg1"/>
              </a:solidFill>
              <a:effectLst/>
              <a:latin typeface="u2400"/>
            </a:endParaRPr>
          </a:p>
          <a:p>
            <a:r>
              <a:rPr lang="en-US" sz="8800" b="1" i="0" dirty="0">
                <a:solidFill>
                  <a:schemeClr val="bg1"/>
                </a:solidFill>
                <a:effectLst/>
                <a:latin typeface="u2400"/>
              </a:rPr>
              <a:t>✓</a:t>
            </a:r>
            <a:r>
              <a:rPr lang="en-US" sz="8800" b="1" dirty="0">
                <a:solidFill>
                  <a:schemeClr val="bg1"/>
                </a:solidFill>
                <a:latin typeface="Pragmatica" pitchFamily="2" charset="0"/>
              </a:rPr>
              <a:t> Camera off?</a:t>
            </a:r>
          </a:p>
          <a:p>
            <a:r>
              <a:rPr lang="en-US" sz="8800" b="1" i="0" dirty="0">
                <a:solidFill>
                  <a:schemeClr val="bg1"/>
                </a:solidFill>
                <a:effectLst/>
                <a:latin typeface="u2400"/>
              </a:rPr>
              <a:t>✓</a:t>
            </a:r>
            <a:r>
              <a:rPr lang="en-US" sz="8800" b="1" dirty="0">
                <a:solidFill>
                  <a:schemeClr val="bg1"/>
                </a:solidFill>
                <a:latin typeface="Pragmatica" pitchFamily="2" charset="0"/>
              </a:rPr>
              <a:t> Fun on? </a:t>
            </a:r>
          </a:p>
          <a:p>
            <a:endParaRPr lang="en-US" sz="8800" b="1" dirty="0">
              <a:solidFill>
                <a:schemeClr val="bg1"/>
              </a:solidFill>
              <a:latin typeface="Pragmatica" pitchFamily="2" charset="0"/>
            </a:endParaRPr>
          </a:p>
          <a:p>
            <a:endParaRPr lang="en-US" sz="88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The Standard Library includes a module </a:t>
            </a:r>
            <a:r>
              <a:rPr lang="en-US" sz="2800" b="1" dirty="0">
                <a:solidFill>
                  <a:srgbClr val="CF3338"/>
                </a:solidFill>
                <a:latin typeface="Consolas" panose="020B0609020204030204" pitchFamily="49" charset="0"/>
              </a:rPr>
              <a:t>random</a:t>
            </a:r>
            <a:r>
              <a:rPr lang="en-US" sz="2800" b="1" dirty="0">
                <a:solidFill>
                  <a:srgbClr val="CF3338"/>
                </a:solidFill>
                <a:latin typeface="Pragmatica" pitchFamily="2" charset="0"/>
              </a:rPr>
              <a:t> containing a function called </a:t>
            </a:r>
            <a:r>
              <a:rPr lang="en-US" sz="2800" b="1" dirty="0">
                <a:solidFill>
                  <a:srgbClr val="CF3338"/>
                </a:solidFill>
                <a:latin typeface="Consolas" panose="020B0609020204030204" pitchFamily="49" charset="0"/>
              </a:rPr>
              <a:t>random()</a:t>
            </a:r>
            <a:r>
              <a:rPr lang="en-US" sz="2800" b="1" dirty="0">
                <a:solidFill>
                  <a:srgbClr val="CF3338"/>
                </a:solidFill>
                <a:latin typeface="Pragmatica" pitchFamily="2" charset="0"/>
              </a:rPr>
              <a:t> which works very similarly to Excel's </a:t>
            </a:r>
            <a:r>
              <a:rPr lang="en-US" sz="2800" b="1" dirty="0">
                <a:solidFill>
                  <a:srgbClr val="CF3338"/>
                </a:solidFill>
                <a:latin typeface="Consolas" panose="020B0609020204030204" pitchFamily="49" charset="0"/>
              </a:rPr>
              <a:t>RAND()</a:t>
            </a:r>
            <a:r>
              <a:rPr lang="en-US" sz="2800" b="1" dirty="0">
                <a:solidFill>
                  <a:srgbClr val="CF3338"/>
                </a:solidFill>
                <a:latin typeface="Pragmatica" pitchFamily="2" charset="0"/>
              </a:rPr>
              <a:t> (no arguments needed). Assign a run of this function to an object and print it.</a:t>
            </a:r>
          </a:p>
          <a:p>
            <a:pPr marL="514350" indent="-514350">
              <a:buAutoNum type="arabicPeriod"/>
            </a:pPr>
            <a:r>
              <a:rPr lang="en-US" sz="2800" b="1" dirty="0">
                <a:solidFill>
                  <a:srgbClr val="CF3338"/>
                </a:solidFill>
                <a:latin typeface="Pragmatica" pitchFamily="2" charset="0"/>
              </a:rPr>
              <a:t>Learn about the </a:t>
            </a:r>
            <a:r>
              <a:rPr lang="en-US" sz="2800" b="1" dirty="0" err="1">
                <a:solidFill>
                  <a:srgbClr val="CF3338"/>
                </a:solidFill>
                <a:latin typeface="Consolas" panose="020B0609020204030204" pitchFamily="49" charset="0"/>
              </a:rPr>
              <a:t>xlutils</a:t>
            </a:r>
            <a:r>
              <a:rPr lang="en-US" sz="2800" b="1" dirty="0">
                <a:solidFill>
                  <a:srgbClr val="CF3338"/>
                </a:solidFill>
                <a:latin typeface="Pragmatica" pitchFamily="2" charset="0"/>
              </a:rPr>
              <a:t> package using the </a:t>
            </a:r>
            <a:r>
              <a:rPr lang="en-US" sz="2800" b="1" dirty="0">
                <a:solidFill>
                  <a:srgbClr val="CF3338"/>
                </a:solidFill>
                <a:latin typeface="Consolas" panose="020B0609020204030204" pitchFamily="49" charset="0"/>
              </a:rPr>
              <a:t>?</a:t>
            </a:r>
            <a:r>
              <a:rPr lang="en-US" sz="2800" b="1" dirty="0">
                <a:solidFill>
                  <a:srgbClr val="CF3338"/>
                </a:solidFill>
                <a:latin typeface="Pragmatica" pitchFamily="2" charset="0"/>
              </a:rPr>
              <a:t> operator.</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8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800" b="1" dirty="0">
                <a:solidFill>
                  <a:srgbClr val="CF3338"/>
                </a:solidFill>
                <a:latin typeface="Pragmatica" pitchFamily="2" charset="0"/>
              </a:rPr>
              <a:t>Italics</a:t>
            </a:r>
          </a:p>
          <a:p>
            <a:pPr marL="457200" indent="-457200">
              <a:buFont typeface="Arial" panose="020B0604020202020204" pitchFamily="34" charset="0"/>
              <a:buChar char="•"/>
            </a:pPr>
            <a:r>
              <a:rPr lang="en-US" sz="2800" b="1" dirty="0">
                <a:solidFill>
                  <a:srgbClr val="CF3338"/>
                </a:solidFill>
                <a:latin typeface="Pragmatica" pitchFamily="2" charset="0"/>
              </a:rPr>
              <a:t>A hyperlink</a:t>
            </a:r>
          </a:p>
          <a:p>
            <a:pPr marL="457200" indent="-457200">
              <a:buFont typeface="Arial" panose="020B0604020202020204" pitchFamily="34" charset="0"/>
              <a:buChar char="•"/>
            </a:pPr>
            <a:r>
              <a:rPr lang="en-US" sz="2800" b="1" dirty="0">
                <a:solidFill>
                  <a:srgbClr val="CF3338"/>
                </a:solidFill>
                <a:latin typeface="Pragmatica" pitchFamily="2" charset="0"/>
              </a:rPr>
              <a:t>An image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555641"/>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ch-11-drills-solutions.ipynb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299406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spTree>
    <p:extLst>
      <p:ext uri="{BB962C8B-B14F-4D97-AF65-F5344CB8AC3E}">
        <p14:creationId xmlns:p14="http://schemas.microsoft.com/office/powerpoint/2010/main" val="360262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t>
            </a:r>
            <a:r>
              <a:rPr lang="en-US" sz="2800" b="1">
                <a:solidFill>
                  <a:srgbClr val="CF3338"/>
                </a:solidFill>
                <a:latin typeface="Pragmatica" panose="020B0403040502020204"/>
              </a:rPr>
              <a:t>a fluke </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10694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And what is its slope and intercept?</a:t>
            </a: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40" y="2352636"/>
            <a:ext cx="11709381" cy="279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01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1" y="1337595"/>
            <a:ext cx="12192000" cy="2310465"/>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a:t>
            </a:r>
          </a:p>
        </p:txBody>
      </p:sp>
    </p:spTree>
    <p:extLst>
      <p:ext uri="{BB962C8B-B14F-4D97-AF65-F5344CB8AC3E}">
        <p14:creationId xmlns:p14="http://schemas.microsoft.com/office/powerpoint/2010/main" val="2097170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3081</Words>
  <Application>Microsoft Office PowerPoint</Application>
  <PresentationFormat>Widescreen</PresentationFormat>
  <Paragraphs>537</Paragraphs>
  <Slides>76</Slides>
  <Notes>63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Aliens &amp; cows</vt:lpstr>
      <vt:lpstr>Arial</vt:lpstr>
      <vt:lpstr>Calibri</vt:lpstr>
      <vt:lpstr>Calibri Light</vt:lpstr>
      <vt:lpstr>Consolas</vt:lpstr>
      <vt:lpstr>Georgia</vt:lpstr>
      <vt:lpstr>Gidole</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215</cp:revision>
  <dcterms:created xsi:type="dcterms:W3CDTF">2019-10-19T21:47:18Z</dcterms:created>
  <dcterms:modified xsi:type="dcterms:W3CDTF">2021-11-07T13:42:59Z</dcterms:modified>
</cp:coreProperties>
</file>